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F3AA29D8-6199-47D7-919C-E2B3209E1F68}" type="slidenum">
              <a:t>&lt;#&gt;</a:t>
            </a:fld>
          </a:p>
        </p:txBody>
      </p:sp>
      <p:sp>
        <p:nvSpPr>
          <p:cNvPr id="4" name="PlaceHolder 3"/>
          <p:cNvSpPr>
            <a:spLocks noGrp="1"/>
          </p:cNvSpPr>
          <p:nvPr>
            <p:ph type="dt" idx="3"/>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7" name="PlaceHolder 2"/>
          <p:cNvSpPr>
            <a:spLocks noGrp="1"/>
          </p:cNvSpPr>
          <p:nvPr>
            <p:ph/>
          </p:nvPr>
        </p:nvSpPr>
        <p:spPr>
          <a:xfrm>
            <a:off x="504000" y="1326600"/>
            <a:ext cx="9071640" cy="1568160"/>
          </a:xfrm>
          <a:prstGeom prst="rect">
            <a:avLst/>
          </a:prstGeom>
          <a:noFill/>
          <a:ln w="0">
            <a:noFill/>
          </a:ln>
        </p:spPr>
        <p:txBody>
          <a:bodyPr lIns="0" rIns="0" tIns="0" bIns="0" anchor="t">
            <a:normAutofit/>
          </a:bodyPr>
          <a:p>
            <a:endParaRPr b="0" lang="es-MX" sz="3200" spc="-1" strike="noStrike">
              <a:latin typeface="Arial"/>
            </a:endParaRPr>
          </a:p>
        </p:txBody>
      </p:sp>
      <p:sp>
        <p:nvSpPr>
          <p:cNvPr id="28" name="PlaceHolder 3"/>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78B63FE-3799-4880-88A1-F3246E556873}"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0"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31"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32"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33"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139FB51C-030D-423E-97E0-8C5B45B1EF6C}" type="slidenum">
              <a:t>&lt;#&gt;</a:t>
            </a:fld>
          </a:p>
        </p:txBody>
      </p:sp>
      <p:sp>
        <p:nvSpPr>
          <p:cNvPr id="9" name="PlaceHolder 8"/>
          <p:cNvSpPr>
            <a:spLocks noGrp="1"/>
          </p:cNvSpPr>
          <p:nvPr>
            <p:ph type="dt" idx="3"/>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5" name="PlaceHolder 2"/>
          <p:cNvSpPr>
            <a:spLocks noGrp="1"/>
          </p:cNvSpPr>
          <p:nvPr>
            <p:ph/>
          </p:nvPr>
        </p:nvSpPr>
        <p:spPr>
          <a:xfrm>
            <a:off x="504000" y="1326600"/>
            <a:ext cx="2920680" cy="1568160"/>
          </a:xfrm>
          <a:prstGeom prst="rect">
            <a:avLst/>
          </a:prstGeom>
          <a:noFill/>
          <a:ln w="0">
            <a:noFill/>
          </a:ln>
        </p:spPr>
        <p:txBody>
          <a:bodyPr lIns="0" rIns="0" tIns="0" bIns="0" anchor="t">
            <a:normAutofit/>
          </a:bodyPr>
          <a:p>
            <a:endParaRPr b="0" lang="es-MX" sz="3200" spc="-1" strike="noStrike">
              <a:latin typeface="Arial"/>
            </a:endParaRPr>
          </a:p>
        </p:txBody>
      </p:sp>
      <p:sp>
        <p:nvSpPr>
          <p:cNvPr id="36" name="PlaceHolder 3"/>
          <p:cNvSpPr>
            <a:spLocks noGrp="1"/>
          </p:cNvSpPr>
          <p:nvPr>
            <p:ph/>
          </p:nvPr>
        </p:nvSpPr>
        <p:spPr>
          <a:xfrm>
            <a:off x="3571200" y="1326600"/>
            <a:ext cx="2920680" cy="1568160"/>
          </a:xfrm>
          <a:prstGeom prst="rect">
            <a:avLst/>
          </a:prstGeom>
          <a:noFill/>
          <a:ln w="0">
            <a:noFill/>
          </a:ln>
        </p:spPr>
        <p:txBody>
          <a:bodyPr lIns="0" rIns="0" tIns="0" bIns="0" anchor="t">
            <a:normAutofit/>
          </a:bodyPr>
          <a:p>
            <a:endParaRPr b="0" lang="es-MX" sz="3200" spc="-1" strike="noStrike">
              <a:latin typeface="Arial"/>
            </a:endParaRPr>
          </a:p>
        </p:txBody>
      </p:sp>
      <p:sp>
        <p:nvSpPr>
          <p:cNvPr id="37" name="PlaceHolder 4"/>
          <p:cNvSpPr>
            <a:spLocks noGrp="1"/>
          </p:cNvSpPr>
          <p:nvPr>
            <p:ph/>
          </p:nvPr>
        </p:nvSpPr>
        <p:spPr>
          <a:xfrm>
            <a:off x="6638040" y="1326600"/>
            <a:ext cx="2920680" cy="1568160"/>
          </a:xfrm>
          <a:prstGeom prst="rect">
            <a:avLst/>
          </a:prstGeom>
          <a:noFill/>
          <a:ln w="0">
            <a:noFill/>
          </a:ln>
        </p:spPr>
        <p:txBody>
          <a:bodyPr lIns="0" rIns="0" tIns="0" bIns="0" anchor="t">
            <a:normAutofit/>
          </a:bodyPr>
          <a:p>
            <a:endParaRPr b="0" lang="es-MX" sz="3200" spc="-1" strike="noStrike">
              <a:latin typeface="Arial"/>
            </a:endParaRPr>
          </a:p>
        </p:txBody>
      </p:sp>
      <p:sp>
        <p:nvSpPr>
          <p:cNvPr id="38" name="PlaceHolder 5"/>
          <p:cNvSpPr>
            <a:spLocks noGrp="1"/>
          </p:cNvSpPr>
          <p:nvPr>
            <p:ph/>
          </p:nvPr>
        </p:nvSpPr>
        <p:spPr>
          <a:xfrm>
            <a:off x="504000" y="3044160"/>
            <a:ext cx="2920680" cy="1568160"/>
          </a:xfrm>
          <a:prstGeom prst="rect">
            <a:avLst/>
          </a:prstGeom>
          <a:noFill/>
          <a:ln w="0">
            <a:noFill/>
          </a:ln>
        </p:spPr>
        <p:txBody>
          <a:bodyPr lIns="0" rIns="0" tIns="0" bIns="0" anchor="t">
            <a:normAutofit/>
          </a:bodyPr>
          <a:p>
            <a:endParaRPr b="0" lang="es-MX" sz="3200" spc="-1" strike="noStrike">
              <a:latin typeface="Arial"/>
            </a:endParaRPr>
          </a:p>
        </p:txBody>
      </p:sp>
      <p:sp>
        <p:nvSpPr>
          <p:cNvPr id="39" name="PlaceHolder 6"/>
          <p:cNvSpPr>
            <a:spLocks noGrp="1"/>
          </p:cNvSpPr>
          <p:nvPr>
            <p:ph/>
          </p:nvPr>
        </p:nvSpPr>
        <p:spPr>
          <a:xfrm>
            <a:off x="3571200" y="3044160"/>
            <a:ext cx="2920680" cy="1568160"/>
          </a:xfrm>
          <a:prstGeom prst="rect">
            <a:avLst/>
          </a:prstGeom>
          <a:noFill/>
          <a:ln w="0">
            <a:noFill/>
          </a:ln>
        </p:spPr>
        <p:txBody>
          <a:bodyPr lIns="0" rIns="0" tIns="0" bIns="0" anchor="t">
            <a:normAutofit/>
          </a:bodyPr>
          <a:p>
            <a:endParaRPr b="0" lang="es-MX" sz="3200" spc="-1" strike="noStrike">
              <a:latin typeface="Arial"/>
            </a:endParaRPr>
          </a:p>
        </p:txBody>
      </p:sp>
      <p:sp>
        <p:nvSpPr>
          <p:cNvPr id="40" name="PlaceHolder 7"/>
          <p:cNvSpPr>
            <a:spLocks noGrp="1"/>
          </p:cNvSpPr>
          <p:nvPr>
            <p:ph/>
          </p:nvPr>
        </p:nvSpPr>
        <p:spPr>
          <a:xfrm>
            <a:off x="6638040" y="3044160"/>
            <a:ext cx="2920680" cy="156816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55AAD9AC-EFA4-46B1-A5C0-8825630ACA66}" type="slidenum">
              <a:t>&lt;#&gt;</a:t>
            </a:fld>
          </a:p>
        </p:txBody>
      </p:sp>
      <p:sp>
        <p:nvSpPr>
          <p:cNvPr id="11" name="PlaceHolder 10"/>
          <p:cNvSpPr>
            <a:spLocks noGrp="1"/>
          </p:cNvSpPr>
          <p:nvPr>
            <p:ph type="dt" idx="3"/>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B100B16-EE90-4D2B-94F9-124367A3D357}"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248149C-4D90-4B33-A86D-1739F14FDE06}"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s-MX" sz="3200" spc="-1" strike="noStrike">
              <a:latin typeface="Arial"/>
            </a:endParaRPr>
          </a:p>
        </p:txBody>
      </p:sp>
      <p:sp>
        <p:nvSpPr>
          <p:cNvPr id="11"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F20DEE6B-849F-4685-B6E7-E8DC58ED78F4}"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D3A4B80-AB62-49F5-BF19-B3C8EF1723B4}"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0920" cy="438516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0575ADC-55D8-42E7-8B89-D5F49DC592E6}"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16"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s-MX" sz="3200" spc="-1" strike="noStrike">
              <a:latin typeface="Arial"/>
            </a:endParaRPr>
          </a:p>
        </p:txBody>
      </p:sp>
      <p:sp>
        <p:nvSpPr>
          <p:cNvPr id="17"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AFD867C-7A79-4E0E-B94B-C6214F5FE7D6}"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s-MX" sz="3200" spc="-1" strike="noStrike">
              <a:latin typeface="Arial"/>
            </a:endParaRPr>
          </a:p>
        </p:txBody>
      </p:sp>
      <p:sp>
        <p:nvSpPr>
          <p:cNvPr id="20"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21"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CEE2AB4-11D0-4277-8A56-95C1E8EC760E}"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24"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s-MX" sz="3200" spc="-1" strike="noStrike">
              <a:latin typeface="Arial"/>
            </a:endParaRPr>
          </a:p>
        </p:txBody>
      </p:sp>
      <p:sp>
        <p:nvSpPr>
          <p:cNvPr id="25" name="PlaceHolder 4"/>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148F16D-9BAC-41C7-B857-03CE3A0BD9A9}" type="slidenum">
              <a:t>&lt;#&gt;</a:t>
            </a:fld>
          </a:p>
        </p:txBody>
      </p:sp>
      <p:sp>
        <p:nvSpPr>
          <p:cNvPr id="8" name="PlaceHolder 7"/>
          <p:cNvSpPr>
            <a:spLocks noGrp="1"/>
          </p:cNvSpPr>
          <p:nvPr>
            <p:ph type="dt" idx="3"/>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r>
              <a:rPr b="0" lang="es-MX" sz="1800" spc="-1" strike="noStrike">
                <a:latin typeface="Arial"/>
              </a:rPr>
              <a:t>Pulse para editar el formato del texto de título</a:t>
            </a:r>
            <a:endParaRPr b="0" lang="es-MX" sz="18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texto del esquema</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
        <p:nvSpPr>
          <p:cNvPr id="2" name="PlaceHolder 3"/>
          <p:cNvSpPr>
            <a:spLocks noGrp="1"/>
          </p:cNvSpPr>
          <p:nvPr>
            <p:ph type="ftr" idx="1"/>
          </p:nvPr>
        </p:nvSpPr>
        <p:spPr>
          <a:xfrm>
            <a:off x="3447360" y="5165280"/>
            <a:ext cx="3194280" cy="38988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3" name="PlaceHolder 4"/>
          <p:cNvSpPr>
            <a:spLocks noGrp="1"/>
          </p:cNvSpPr>
          <p:nvPr>
            <p:ph type="sldNum" idx="2"/>
          </p:nvPr>
        </p:nvSpPr>
        <p:spPr>
          <a:xfrm>
            <a:off x="7227360" y="5165280"/>
            <a:ext cx="2347560" cy="38988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00D9DF0B-C130-4F1B-9516-46C5C3EE4B0A}" type="slidenum">
              <a:rPr b="0" lang="es-MX" sz="1400" spc="-1" strike="noStrike">
                <a:latin typeface="Times New Roman"/>
              </a:rPr>
              <a:t>&lt;número&gt;</a:t>
            </a:fld>
            <a:endParaRPr b="0" lang="es-MX" sz="1400" spc="-1" strike="noStrike">
              <a:latin typeface="Times New Roman"/>
            </a:endParaRPr>
          </a:p>
        </p:txBody>
      </p:sp>
      <p:sp>
        <p:nvSpPr>
          <p:cNvPr id="4" name="PlaceHolder 5"/>
          <p:cNvSpPr>
            <a:spLocks noGrp="1"/>
          </p:cNvSpPr>
          <p:nvPr>
            <p:ph type="dt" idx="3"/>
          </p:nvPr>
        </p:nvSpPr>
        <p:spPr>
          <a:xfrm>
            <a:off x="504000" y="5165280"/>
            <a:ext cx="2347560" cy="38988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 descr=""/>
          <p:cNvPicPr/>
          <p:nvPr/>
        </p:nvPicPr>
        <p:blipFill>
          <a:blip r:embed="rId1"/>
          <a:stretch/>
        </p:blipFill>
        <p:spPr>
          <a:xfrm>
            <a:off x="0" y="360"/>
            <a:ext cx="10079280" cy="5668920"/>
          </a:xfrm>
          <a:prstGeom prst="rect">
            <a:avLst/>
          </a:prstGeom>
          <a:ln w="0">
            <a:noFill/>
          </a:ln>
        </p:spPr>
      </p:pic>
      <p:sp>
        <p:nvSpPr>
          <p:cNvPr id="42" name=""/>
          <p:cNvSpPr/>
          <p:nvPr/>
        </p:nvSpPr>
        <p:spPr>
          <a:xfrm>
            <a:off x="2160000" y="1440000"/>
            <a:ext cx="7019280" cy="719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Proyecto: </a:t>
            </a:r>
            <a:r>
              <a:rPr b="0" lang="es-MX" sz="2200" spc="-1" strike="noStrike">
                <a:solidFill>
                  <a:srgbClr val="000000"/>
                </a:solidFill>
                <a:latin typeface="Arial"/>
                <a:ea typeface="DejaVu Sans"/>
              </a:rPr>
              <a:t>Modelo de regresión logística múltiple</a:t>
            </a:r>
            <a:endParaRPr b="0" lang="es-MX" sz="2200" spc="-1" strike="noStrike">
              <a:latin typeface="Arial"/>
            </a:endParaRPr>
          </a:p>
        </p:txBody>
      </p:sp>
      <p:sp>
        <p:nvSpPr>
          <p:cNvPr id="43" name=""/>
          <p:cNvSpPr/>
          <p:nvPr/>
        </p:nvSpPr>
        <p:spPr>
          <a:xfrm>
            <a:off x="2700000" y="2160000"/>
            <a:ext cx="5039280" cy="40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Facultad de Ciencias Exactas UJED</a:t>
            </a:r>
            <a:endParaRPr b="0" lang="es-MX" sz="2200" spc="-1" strike="noStrike">
              <a:latin typeface="Arial"/>
            </a:endParaRPr>
          </a:p>
        </p:txBody>
      </p:sp>
      <p:sp>
        <p:nvSpPr>
          <p:cNvPr id="44" name=""/>
          <p:cNvSpPr/>
          <p:nvPr/>
        </p:nvSpPr>
        <p:spPr>
          <a:xfrm>
            <a:off x="3060000" y="2880000"/>
            <a:ext cx="4679280" cy="40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Maestría en Estadística Aplicada</a:t>
            </a:r>
            <a:endParaRPr b="0" lang="es-MX" sz="2200" spc="-1" strike="noStrike">
              <a:latin typeface="Arial"/>
            </a:endParaRPr>
          </a:p>
        </p:txBody>
      </p:sp>
      <p:sp>
        <p:nvSpPr>
          <p:cNvPr id="45" name=""/>
          <p:cNvSpPr/>
          <p:nvPr/>
        </p:nvSpPr>
        <p:spPr>
          <a:xfrm>
            <a:off x="3600000" y="3822840"/>
            <a:ext cx="3419280" cy="40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Curso: </a:t>
            </a:r>
            <a:r>
              <a:rPr b="0" lang="es-MX" sz="2200" spc="-1" strike="noStrike">
                <a:solidFill>
                  <a:srgbClr val="000000"/>
                </a:solidFill>
                <a:latin typeface="Arial"/>
                <a:ea typeface="DejaVu Sans"/>
              </a:rPr>
              <a:t>Modelos lineales</a:t>
            </a:r>
            <a:endParaRPr b="0" lang="es-MX" sz="2200" spc="-1" strike="noStrike">
              <a:latin typeface="Arial"/>
            </a:endParaRPr>
          </a:p>
        </p:txBody>
      </p:sp>
      <p:sp>
        <p:nvSpPr>
          <p:cNvPr id="46" name=""/>
          <p:cNvSpPr/>
          <p:nvPr/>
        </p:nvSpPr>
        <p:spPr>
          <a:xfrm>
            <a:off x="3060000" y="4320000"/>
            <a:ext cx="4859280" cy="719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Maestrando: </a:t>
            </a:r>
            <a:r>
              <a:rPr b="0" lang="es-MX" sz="2200" spc="-1" strike="noStrike">
                <a:solidFill>
                  <a:srgbClr val="000000"/>
                </a:solidFill>
                <a:latin typeface="Arial"/>
                <a:ea typeface="DejaVu Sans"/>
              </a:rPr>
              <a:t>Alexis Rangel Calvo</a:t>
            </a:r>
            <a:endParaRPr b="0" lang="es-MX"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 descr=""/>
          <p:cNvPicPr/>
          <p:nvPr/>
        </p:nvPicPr>
        <p:blipFill>
          <a:blip r:embed="rId1"/>
          <a:stretch/>
        </p:blipFill>
        <p:spPr>
          <a:xfrm>
            <a:off x="0" y="0"/>
            <a:ext cx="10079280" cy="5668920"/>
          </a:xfrm>
          <a:prstGeom prst="rect">
            <a:avLst/>
          </a:prstGeom>
          <a:ln w="0">
            <a:noFill/>
          </a:ln>
        </p:spPr>
      </p:pic>
      <p:pic>
        <p:nvPicPr>
          <p:cNvPr id="76" name="" descr=""/>
          <p:cNvPicPr/>
          <p:nvPr/>
        </p:nvPicPr>
        <p:blipFill>
          <a:blip r:embed="rId2"/>
          <a:stretch/>
        </p:blipFill>
        <p:spPr>
          <a:xfrm>
            <a:off x="1080000" y="651600"/>
            <a:ext cx="7740000" cy="4673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 name="" descr=""/>
          <p:cNvPicPr/>
          <p:nvPr/>
        </p:nvPicPr>
        <p:blipFill>
          <a:blip r:embed="rId1"/>
          <a:stretch/>
        </p:blipFill>
        <p:spPr>
          <a:xfrm>
            <a:off x="0" y="0"/>
            <a:ext cx="10079280" cy="5668920"/>
          </a:xfrm>
          <a:prstGeom prst="rect">
            <a:avLst/>
          </a:prstGeom>
          <a:ln w="0">
            <a:noFill/>
          </a:ln>
        </p:spPr>
      </p:pic>
      <p:pic>
        <p:nvPicPr>
          <p:cNvPr id="78" name="" descr=""/>
          <p:cNvPicPr/>
          <p:nvPr/>
        </p:nvPicPr>
        <p:blipFill>
          <a:blip r:embed="rId2"/>
          <a:srcRect l="0" t="0" r="0" b="1738"/>
          <a:stretch/>
        </p:blipFill>
        <p:spPr>
          <a:xfrm>
            <a:off x="374040" y="684000"/>
            <a:ext cx="9525960" cy="4679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 descr=""/>
          <p:cNvPicPr/>
          <p:nvPr/>
        </p:nvPicPr>
        <p:blipFill>
          <a:blip r:embed="rId1"/>
          <a:stretch/>
        </p:blipFill>
        <p:spPr>
          <a:xfrm>
            <a:off x="0" y="12240"/>
            <a:ext cx="10079280" cy="5668920"/>
          </a:xfrm>
          <a:prstGeom prst="rect">
            <a:avLst/>
          </a:prstGeom>
          <a:ln w="0">
            <a:noFill/>
          </a:ln>
        </p:spPr>
      </p:pic>
      <p:sp>
        <p:nvSpPr>
          <p:cNvPr id="80" name=""/>
          <p:cNvSpPr/>
          <p:nvPr/>
        </p:nvSpPr>
        <p:spPr>
          <a:xfrm>
            <a:off x="360000" y="108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RESULTADOS DEL MODELADO 2:</a:t>
            </a:r>
            <a:endParaRPr b="0" lang="es-MX" sz="1800" spc="-1" strike="noStrike">
              <a:latin typeface="Arial"/>
            </a:endParaRPr>
          </a:p>
          <a:p>
            <a:pPr>
              <a:lnSpc>
                <a:spcPct val="100000"/>
              </a:lnSpc>
              <a:buNone/>
            </a:pPr>
            <a:endParaRPr b="0" lang="es-MX" sz="1800" spc="-1" strike="noStrike">
              <a:latin typeface="Arial"/>
            </a:endParaRPr>
          </a:p>
        </p:txBody>
      </p:sp>
      <p:sp>
        <p:nvSpPr>
          <p:cNvPr id="81" name=""/>
          <p:cNvSpPr/>
          <p:nvPr/>
        </p:nvSpPr>
        <p:spPr>
          <a:xfrm>
            <a:off x="360000" y="108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latin typeface="Arial"/>
              </a:rPr>
              <a:t>En el primer modelado, por selección de variables se ha logrado reducir de de 16 variables </a:t>
            </a:r>
            <a:r>
              <a:rPr b="0" lang="es-MX" sz="1800" spc="-1" strike="noStrike">
                <a:latin typeface="Arial"/>
              </a:rPr>
              <a:t>explicativas a solo 7, esto para los dos mejores modelos propuestos por la selección vía AIC. </a:t>
            </a:r>
            <a:r>
              <a:rPr b="0" lang="es-MX" sz="1800" spc="-1" strike="noStrike">
                <a:latin typeface="Arial"/>
              </a:rPr>
              <a:t>Ambos modelos (modelo 1.1 y modelo 1.2) en los parámetros de selección como el AIC, </a:t>
            </a:r>
            <a:r>
              <a:rPr b="0" lang="es-MX" sz="1800" spc="-1" strike="noStrike">
                <a:latin typeface="Arial"/>
              </a:rPr>
              <a:t>MSPR, exactitud por matriz de confusión y exactitud media vía Bootstraping, resultaron </a:t>
            </a:r>
            <a:r>
              <a:rPr b="0" lang="es-MX" sz="1800" spc="-1" strike="noStrike">
                <a:latin typeface="Arial"/>
              </a:rPr>
              <a:t>tener prácticamente el mismo performance, por lo que se ha elegido el que se vio </a:t>
            </a:r>
            <a:r>
              <a:rPr b="0" lang="es-MX" sz="1800" spc="-1" strike="noStrike">
                <a:latin typeface="Arial"/>
              </a:rPr>
              <a:t>ligeramente superior en estos parámetros, en este caso el modelo 1.1, tal y como se puede </a:t>
            </a:r>
            <a:r>
              <a:rPr b="0" lang="es-MX" sz="1800" spc="-1" strike="noStrike">
                <a:latin typeface="Arial"/>
              </a:rPr>
              <a:t>observar a continuación.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1440" y="12600"/>
            <a:ext cx="10079280" cy="5668920"/>
          </a:xfrm>
          <a:prstGeom prst="rect">
            <a:avLst/>
          </a:prstGeom>
          <a:ln w="0">
            <a:noFill/>
          </a:ln>
        </p:spPr>
      </p:pic>
      <p:sp>
        <p:nvSpPr>
          <p:cNvPr id="83" name=""/>
          <p:cNvSpPr/>
          <p:nvPr/>
        </p:nvSpPr>
        <p:spPr>
          <a:xfrm>
            <a:off x="299520" y="126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Modelo 2.1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84" name=""/>
          <p:cNvSpPr/>
          <p:nvPr/>
        </p:nvSpPr>
        <p:spPr>
          <a:xfrm>
            <a:off x="288000" y="321012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Modelo 2.2</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85" name="" descr=""/>
          <p:cNvPicPr/>
          <p:nvPr/>
        </p:nvPicPr>
        <p:blipFill>
          <a:blip r:embed="rId2"/>
          <a:stretch/>
        </p:blipFill>
        <p:spPr>
          <a:xfrm>
            <a:off x="0" y="1604520"/>
            <a:ext cx="6300000" cy="982080"/>
          </a:xfrm>
          <a:prstGeom prst="rect">
            <a:avLst/>
          </a:prstGeom>
          <a:ln w="0">
            <a:noFill/>
          </a:ln>
        </p:spPr>
      </p:pic>
      <p:pic>
        <p:nvPicPr>
          <p:cNvPr id="86" name="" descr=""/>
          <p:cNvPicPr/>
          <p:nvPr/>
        </p:nvPicPr>
        <p:blipFill>
          <a:blip r:embed="rId3"/>
          <a:stretch/>
        </p:blipFill>
        <p:spPr>
          <a:xfrm>
            <a:off x="5220000" y="2272680"/>
            <a:ext cx="1080000" cy="286200"/>
          </a:xfrm>
          <a:prstGeom prst="rect">
            <a:avLst/>
          </a:prstGeom>
          <a:ln w="0">
            <a:noFill/>
          </a:ln>
        </p:spPr>
      </p:pic>
      <p:pic>
        <p:nvPicPr>
          <p:cNvPr id="87" name="" descr=""/>
          <p:cNvPicPr/>
          <p:nvPr/>
        </p:nvPicPr>
        <p:blipFill>
          <a:blip r:embed="rId4"/>
          <a:stretch/>
        </p:blipFill>
        <p:spPr>
          <a:xfrm>
            <a:off x="0" y="3780000"/>
            <a:ext cx="6300000" cy="1080000"/>
          </a:xfrm>
          <a:prstGeom prst="rect">
            <a:avLst/>
          </a:prstGeom>
          <a:ln w="0">
            <a:noFill/>
          </a:ln>
        </p:spPr>
      </p:pic>
      <p:pic>
        <p:nvPicPr>
          <p:cNvPr id="88" name="" descr=""/>
          <p:cNvPicPr/>
          <p:nvPr/>
        </p:nvPicPr>
        <p:blipFill>
          <a:blip r:embed="rId5"/>
          <a:stretch/>
        </p:blipFill>
        <p:spPr>
          <a:xfrm>
            <a:off x="5338440" y="4565160"/>
            <a:ext cx="961560" cy="294840"/>
          </a:xfrm>
          <a:prstGeom prst="rect">
            <a:avLst/>
          </a:prstGeom>
          <a:ln w="0">
            <a:noFill/>
          </a:ln>
        </p:spPr>
      </p:pic>
      <p:pic>
        <p:nvPicPr>
          <p:cNvPr id="89" name="" descr=""/>
          <p:cNvPicPr/>
          <p:nvPr/>
        </p:nvPicPr>
        <p:blipFill>
          <a:blip r:embed="rId6"/>
          <a:stretch/>
        </p:blipFill>
        <p:spPr>
          <a:xfrm>
            <a:off x="6331320" y="1166760"/>
            <a:ext cx="3713400" cy="1884960"/>
          </a:xfrm>
          <a:prstGeom prst="rect">
            <a:avLst/>
          </a:prstGeom>
          <a:ln w="0">
            <a:noFill/>
          </a:ln>
        </p:spPr>
      </p:pic>
      <p:pic>
        <p:nvPicPr>
          <p:cNvPr id="90" name="" descr=""/>
          <p:cNvPicPr/>
          <p:nvPr/>
        </p:nvPicPr>
        <p:blipFill>
          <a:blip r:embed="rId7"/>
          <a:stretch/>
        </p:blipFill>
        <p:spPr>
          <a:xfrm>
            <a:off x="6343920" y="3391560"/>
            <a:ext cx="3700080" cy="18669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tretch/>
        </p:blipFill>
        <p:spPr>
          <a:xfrm>
            <a:off x="0" y="12600"/>
            <a:ext cx="10079280" cy="5668920"/>
          </a:xfrm>
          <a:prstGeom prst="rect">
            <a:avLst/>
          </a:prstGeom>
          <a:ln w="0">
            <a:noFill/>
          </a:ln>
        </p:spPr>
      </p:pic>
      <p:sp>
        <p:nvSpPr>
          <p:cNvPr id="92" name=""/>
          <p:cNvSpPr/>
          <p:nvPr/>
        </p:nvSpPr>
        <p:spPr>
          <a:xfrm>
            <a:off x="339480" y="90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Modelo 2.1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93" name=""/>
          <p:cNvSpPr/>
          <p:nvPr/>
        </p:nvSpPr>
        <p:spPr>
          <a:xfrm>
            <a:off x="4860000" y="90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Modelo 2.2</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94" name="" descr=""/>
          <p:cNvPicPr/>
          <p:nvPr/>
        </p:nvPicPr>
        <p:blipFill>
          <a:blip r:embed="rId2"/>
          <a:stretch/>
        </p:blipFill>
        <p:spPr>
          <a:xfrm>
            <a:off x="339480" y="1260000"/>
            <a:ext cx="4160520" cy="4138200"/>
          </a:xfrm>
          <a:prstGeom prst="rect">
            <a:avLst/>
          </a:prstGeom>
          <a:ln w="0">
            <a:noFill/>
          </a:ln>
        </p:spPr>
      </p:pic>
      <p:pic>
        <p:nvPicPr>
          <p:cNvPr id="95" name="" descr=""/>
          <p:cNvPicPr/>
          <p:nvPr/>
        </p:nvPicPr>
        <p:blipFill>
          <a:blip r:embed="rId3"/>
          <a:stretch/>
        </p:blipFill>
        <p:spPr>
          <a:xfrm>
            <a:off x="4860000" y="1260000"/>
            <a:ext cx="4140000" cy="41176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 descr=""/>
          <p:cNvPicPr/>
          <p:nvPr/>
        </p:nvPicPr>
        <p:blipFill>
          <a:blip r:embed="rId1"/>
          <a:stretch/>
        </p:blipFill>
        <p:spPr>
          <a:xfrm>
            <a:off x="0" y="12240"/>
            <a:ext cx="10079280" cy="5668920"/>
          </a:xfrm>
          <a:prstGeom prst="rect">
            <a:avLst/>
          </a:prstGeom>
          <a:ln w="0">
            <a:noFill/>
          </a:ln>
        </p:spPr>
      </p:pic>
      <p:pic>
        <p:nvPicPr>
          <p:cNvPr id="97" name="" descr=""/>
          <p:cNvPicPr/>
          <p:nvPr/>
        </p:nvPicPr>
        <p:blipFill>
          <a:blip r:embed="rId2"/>
          <a:srcRect l="0" t="0" r="0" b="254"/>
          <a:stretch/>
        </p:blipFill>
        <p:spPr>
          <a:xfrm>
            <a:off x="1071720" y="670680"/>
            <a:ext cx="7568280" cy="46929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 descr=""/>
          <p:cNvPicPr/>
          <p:nvPr/>
        </p:nvPicPr>
        <p:blipFill>
          <a:blip r:embed="rId1"/>
          <a:stretch/>
        </p:blipFill>
        <p:spPr>
          <a:xfrm>
            <a:off x="0" y="12240"/>
            <a:ext cx="10079280" cy="5668920"/>
          </a:xfrm>
          <a:prstGeom prst="rect">
            <a:avLst/>
          </a:prstGeom>
          <a:ln w="0">
            <a:noFill/>
          </a:ln>
        </p:spPr>
      </p:pic>
      <p:pic>
        <p:nvPicPr>
          <p:cNvPr id="99" name="" descr=""/>
          <p:cNvPicPr/>
          <p:nvPr/>
        </p:nvPicPr>
        <p:blipFill>
          <a:blip r:embed="rId2"/>
          <a:stretch/>
        </p:blipFill>
        <p:spPr>
          <a:xfrm>
            <a:off x="78480" y="720000"/>
            <a:ext cx="10002240" cy="45244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 descr=""/>
          <p:cNvPicPr/>
          <p:nvPr/>
        </p:nvPicPr>
        <p:blipFill>
          <a:blip r:embed="rId1"/>
          <a:stretch/>
        </p:blipFill>
        <p:spPr>
          <a:xfrm>
            <a:off x="0" y="12240"/>
            <a:ext cx="10079280" cy="5668920"/>
          </a:xfrm>
          <a:prstGeom prst="rect">
            <a:avLst/>
          </a:prstGeom>
          <a:ln w="0">
            <a:noFill/>
          </a:ln>
        </p:spPr>
      </p:pic>
      <p:sp>
        <p:nvSpPr>
          <p:cNvPr id="101" name=""/>
          <p:cNvSpPr/>
          <p:nvPr/>
        </p:nvSpPr>
        <p:spPr>
          <a:xfrm>
            <a:off x="360000" y="108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CONCLUSIONES: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 descr=""/>
          <p:cNvPicPr/>
          <p:nvPr/>
        </p:nvPicPr>
        <p:blipFill>
          <a:blip r:embed="rId1"/>
          <a:stretch/>
        </p:blipFill>
        <p:spPr>
          <a:xfrm>
            <a:off x="0" y="12240"/>
            <a:ext cx="10079280" cy="5668920"/>
          </a:xfrm>
          <a:prstGeom prst="rect">
            <a:avLst/>
          </a:prstGeom>
          <a:ln w="0">
            <a:noFill/>
          </a:ln>
        </p:spPr>
      </p:pic>
      <p:sp>
        <p:nvSpPr>
          <p:cNvPr id="103" name=""/>
          <p:cNvSpPr/>
          <p:nvPr/>
        </p:nvSpPr>
        <p:spPr>
          <a:xfrm>
            <a:off x="360000" y="108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AREAS DE OPORTUNIDAD: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 descr=""/>
          <p:cNvPicPr/>
          <p:nvPr/>
        </p:nvPicPr>
        <p:blipFill>
          <a:blip r:embed="rId1"/>
          <a:stretch/>
        </p:blipFill>
        <p:spPr>
          <a:xfrm>
            <a:off x="0" y="12240"/>
            <a:ext cx="10079280" cy="56689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 descr=""/>
          <p:cNvPicPr/>
          <p:nvPr/>
        </p:nvPicPr>
        <p:blipFill>
          <a:blip r:embed="rId1"/>
          <a:stretch/>
        </p:blipFill>
        <p:spPr>
          <a:xfrm>
            <a:off x="0" y="0"/>
            <a:ext cx="10079280" cy="5668920"/>
          </a:xfrm>
          <a:prstGeom prst="rect">
            <a:avLst/>
          </a:prstGeom>
          <a:ln w="0">
            <a:noFill/>
          </a:ln>
        </p:spPr>
      </p:pic>
      <p:sp>
        <p:nvSpPr>
          <p:cNvPr id="48" name=""/>
          <p:cNvSpPr/>
          <p:nvPr/>
        </p:nvSpPr>
        <p:spPr>
          <a:xfrm>
            <a:off x="360000" y="1080000"/>
            <a:ext cx="9539280" cy="5208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ALCANCES, OBJETIVOS Y LIMITACIONES: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presente proyecto pretende aplicar, con un ejercicio práctico y generalizable con aplicación en finanzas, los conocimientos aprendidos en el modulo de regresión logística en el curso de Modelos Lineales de la Maestría en Estadística Aplicada. En dicho proyecto se ha tratado de abordar todas las áreas que tiene que cubrir un proyecto real, por lo que es de mencionar que por cuestión de tiempo no se ha podido profundizar en el análisis multivariado y PCA, por lo que queda como trabajo pendiente para mejorar el proyecto.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INTRODUCCIÓN: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regresión logística es un método estadístico que trata de modelar la probabilidad de una variable cualitativa binaria (dos posibles valores) en función de una o más variables independientes. La principal aplicación de la regresión logística es la creación de modelos de clasificación binaria.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 name="" descr=""/>
          <p:cNvPicPr/>
          <p:nvPr/>
        </p:nvPicPr>
        <p:blipFill>
          <a:blip r:embed="rId1"/>
          <a:stretch/>
        </p:blipFill>
        <p:spPr>
          <a:xfrm>
            <a:off x="0" y="0"/>
            <a:ext cx="10079280" cy="5668920"/>
          </a:xfrm>
          <a:prstGeom prst="rect">
            <a:avLst/>
          </a:prstGeom>
          <a:ln w="0">
            <a:noFill/>
          </a:ln>
        </p:spPr>
      </p:pic>
      <p:sp>
        <p:nvSpPr>
          <p:cNvPr id="50" name=""/>
          <p:cNvSpPr/>
          <p:nvPr/>
        </p:nvSpPr>
        <p:spPr>
          <a:xfrm>
            <a:off x="360000" y="1080000"/>
            <a:ext cx="9539280" cy="341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DATOS: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Se nos proporciona un archivo .Rdata, el cual se puede encontrar en el directorio de ‘brief’ cargado en el repositorio del proyecto, en el que se almacena un conjunto de datos para entrenamiento y otro para pruebas. El conjunto de entrenamiento cuenta con 34,209 registros para 17 columnas, mientras que el de pruebas contiene 15,422 con el mismo número de columnas.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Ambos conjuntos presentas 4 variables nominales (Term, Years.in.current.job, Home.Ownership y Purpose) y 12 variables continuas (Current.Loan.Amount, Credit.Score, Annual.Income, Monthly.Debt, Years.of.Credit.History, Months.since.last.delinquent, Number.of.Open.Accounts, Number.of.Credit.Problems, Current.Credit.Balance, Maximum.Open.Credit, Bankruptcies, Tax.Liens) y una variable respuesta ‘Loan.Status’ (esta última no se encuentra en el conjunto de prueba dado que es la variable a predecir una vez ajustado el modelo de regresión logística.</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 descr=""/>
          <p:cNvPicPr/>
          <p:nvPr/>
        </p:nvPicPr>
        <p:blipFill>
          <a:blip r:embed="rId1"/>
          <a:stretch/>
        </p:blipFill>
        <p:spPr>
          <a:xfrm>
            <a:off x="0" y="0"/>
            <a:ext cx="10079280" cy="5668920"/>
          </a:xfrm>
          <a:prstGeom prst="rect">
            <a:avLst/>
          </a:prstGeom>
          <a:ln w="0">
            <a:noFill/>
          </a:ln>
        </p:spPr>
      </p:pic>
      <p:sp>
        <p:nvSpPr>
          <p:cNvPr id="52" name=""/>
          <p:cNvSpPr/>
          <p:nvPr/>
        </p:nvSpPr>
        <p:spPr>
          <a:xfrm>
            <a:off x="360000" y="1080000"/>
            <a:ext cx="9539280" cy="341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DIAGRAMA 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53" name="" descr=""/>
          <p:cNvPicPr/>
          <p:nvPr/>
        </p:nvPicPr>
        <p:blipFill>
          <a:blip r:embed="rId2"/>
          <a:stretch/>
        </p:blipFill>
        <p:spPr>
          <a:xfrm>
            <a:off x="3780000" y="720000"/>
            <a:ext cx="5759640" cy="46152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 name="" descr=""/>
          <p:cNvPicPr/>
          <p:nvPr/>
        </p:nvPicPr>
        <p:blipFill>
          <a:blip r:embed="rId1"/>
          <a:stretch/>
        </p:blipFill>
        <p:spPr>
          <a:xfrm>
            <a:off x="720" y="12240"/>
            <a:ext cx="10079280" cy="5668920"/>
          </a:xfrm>
          <a:prstGeom prst="rect">
            <a:avLst/>
          </a:prstGeom>
          <a:ln w="0">
            <a:noFill/>
          </a:ln>
        </p:spPr>
      </p:pic>
      <p:sp>
        <p:nvSpPr>
          <p:cNvPr id="55" name=""/>
          <p:cNvSpPr/>
          <p:nvPr/>
        </p:nvSpPr>
        <p:spPr>
          <a:xfrm>
            <a:off x="360000" y="900000"/>
            <a:ext cx="9539640" cy="4441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latin typeface="Arial"/>
              </a:rPr>
              <a:t>PUNTOS DEL PROCESO:</a:t>
            </a:r>
            <a:endParaRPr b="0" lang="es-MX" sz="1800" spc="-1" strike="noStrike">
              <a:latin typeface="Arial"/>
            </a:endParaRPr>
          </a:p>
          <a:p>
            <a:pPr>
              <a:lnSpc>
                <a:spcPct val="100000"/>
              </a:lnSpc>
              <a:buNone/>
            </a:pPr>
            <a:r>
              <a:rPr b="0" lang="es-MX" sz="1800" spc="-1" strike="noStrike">
                <a:latin typeface="Arial"/>
              </a:rPr>
              <a:t>1. Análisis Exploratorio</a:t>
            </a:r>
            <a:endParaRPr b="0" lang="es-MX" sz="1800" spc="-1" strike="noStrike">
              <a:latin typeface="Arial"/>
            </a:endParaRPr>
          </a:p>
          <a:p>
            <a:pPr>
              <a:lnSpc>
                <a:spcPct val="100000"/>
              </a:lnSpc>
              <a:buNone/>
            </a:pPr>
            <a:r>
              <a:rPr b="0" lang="es-MX" sz="1800" spc="-1" strike="noStrike">
                <a:latin typeface="Arial"/>
              </a:rPr>
              <a:t>2. Modelados con dos conjuntos de entrenamiento diferentes (muestras)</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 Muestra entera y muestra reducida a criterio una vez efectuado el EDA. </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 Para cada modelado se generan dos modelos.</a:t>
            </a:r>
            <a:endParaRPr b="0" lang="es-MX" sz="1800" spc="-1" strike="noStrike">
              <a:latin typeface="Arial"/>
            </a:endParaRPr>
          </a:p>
          <a:p>
            <a:pPr>
              <a:lnSpc>
                <a:spcPct val="100000"/>
              </a:lnSpc>
              <a:buNone/>
            </a:pPr>
            <a:r>
              <a:rPr b="0" lang="es-MX" sz="1800" spc="-1" strike="noStrike">
                <a:latin typeface="Arial"/>
              </a:rPr>
              <a:t>En el modelado se emplean las siguientes técnicas:</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a. Selección de variables:</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	</a:t>
            </a:r>
            <a:r>
              <a:rPr b="0" lang="es-MX" sz="1800" spc="-1" strike="noStrike">
                <a:latin typeface="Arial"/>
              </a:rPr>
              <a:t>- Por criterio de Akaike information criterion (AIC) y observación del Mean </a:t>
            </a:r>
            <a:r>
              <a:rPr b="0" lang="es-MX" sz="1800" spc="-1" strike="noStrike">
                <a:latin typeface="Arial"/>
              </a:rPr>
              <a:t>	</a:t>
            </a:r>
            <a:r>
              <a:rPr b="0" lang="es-MX" sz="1800" spc="-1" strike="noStrike">
                <a:latin typeface="Arial"/>
              </a:rPr>
              <a:t>squared prediction error (MSPR). </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b. Validación cruzada:</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	</a:t>
            </a:r>
            <a:r>
              <a:rPr b="0" lang="es-MX" sz="1800" spc="-1" strike="noStrike">
                <a:latin typeface="Arial"/>
              </a:rPr>
              <a:t>- Validación cruzada interna (con el conjunto de entrenamiento se genera </a:t>
            </a:r>
            <a:r>
              <a:rPr b="0" lang="es-MX" sz="1800" spc="-1" strike="noStrike">
                <a:latin typeface="Arial"/>
              </a:rPr>
              <a:t>	</a:t>
            </a:r>
            <a:r>
              <a:rPr b="0" lang="es-MX" sz="1800" spc="-1" strike="noStrike">
                <a:latin typeface="Arial"/>
              </a:rPr>
              <a:t>un conjunto de prueba interno.</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	</a:t>
            </a:r>
            <a:r>
              <a:rPr b="0" lang="es-MX" sz="1800" spc="-1" strike="noStrike">
                <a:latin typeface="Arial"/>
              </a:rPr>
              <a:t>- Validación cruzada por k-pliegues.</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c. Performance del modelo:</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	</a:t>
            </a:r>
            <a:r>
              <a:rPr b="0" lang="es-MX" sz="1800" spc="-1" strike="noStrike">
                <a:latin typeface="Arial"/>
              </a:rPr>
              <a:t>- Matriz de confusión, ROC y ODDS Ratios.</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d. Remuestreo o Bootstraping.</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 name="" descr=""/>
          <p:cNvPicPr/>
          <p:nvPr/>
        </p:nvPicPr>
        <p:blipFill>
          <a:blip r:embed="rId1"/>
          <a:stretch/>
        </p:blipFill>
        <p:spPr>
          <a:xfrm>
            <a:off x="0" y="12240"/>
            <a:ext cx="10079280" cy="5668920"/>
          </a:xfrm>
          <a:prstGeom prst="rect">
            <a:avLst/>
          </a:prstGeom>
          <a:ln w="0">
            <a:noFill/>
          </a:ln>
        </p:spPr>
      </p:pic>
      <p:sp>
        <p:nvSpPr>
          <p:cNvPr id="57" name=""/>
          <p:cNvSpPr/>
          <p:nvPr/>
        </p:nvSpPr>
        <p:spPr>
          <a:xfrm>
            <a:off x="360000" y="900000"/>
            <a:ext cx="9539640" cy="1881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latin typeface="Arial"/>
              </a:rPr>
              <a:t>PUNTOS 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latin typeface="Arial"/>
              </a:rPr>
              <a:t>3. Selección del modelo.</a:t>
            </a: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rPr>
              <a:t>- A criterio con base en la exactitud por matriz de confusión y el resultado estimado para la simulación por remuestreo.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latin typeface="Arial"/>
              </a:rPr>
              <a:t>4. Modelo aplicado al conjunto de datos ‘Test’</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latin typeface="Arial"/>
              </a:rPr>
              <a:t>5. Exploratory Model Analysis (EMA).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latin typeface="Arial"/>
              </a:rPr>
              <a:t>Cada uno de los procesos del ajuste del modelo de regresión logística se pueden consultar a detalle en el repositorio del proyecto, del cual se cuenta con un link en anexos.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 name="" descr=""/>
          <p:cNvPicPr/>
          <p:nvPr/>
        </p:nvPicPr>
        <p:blipFill>
          <a:blip r:embed="rId1"/>
          <a:stretch/>
        </p:blipFill>
        <p:spPr>
          <a:xfrm>
            <a:off x="0" y="12240"/>
            <a:ext cx="10079280" cy="5668920"/>
          </a:xfrm>
          <a:prstGeom prst="rect">
            <a:avLst/>
          </a:prstGeom>
          <a:ln w="0">
            <a:noFill/>
          </a:ln>
        </p:spPr>
      </p:pic>
      <p:sp>
        <p:nvSpPr>
          <p:cNvPr id="59" name=""/>
          <p:cNvSpPr/>
          <p:nvPr/>
        </p:nvSpPr>
        <p:spPr>
          <a:xfrm>
            <a:off x="360000" y="108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RESULTADOS DEL MODELADO 1:</a:t>
            </a:r>
            <a:endParaRPr b="0" lang="es-MX" sz="1800" spc="-1" strike="noStrike">
              <a:latin typeface="Arial"/>
            </a:endParaRPr>
          </a:p>
          <a:p>
            <a:pPr>
              <a:lnSpc>
                <a:spcPct val="100000"/>
              </a:lnSpc>
              <a:buNone/>
            </a:pPr>
            <a:endParaRPr b="0" lang="es-MX" sz="1800" spc="-1" strike="noStrike">
              <a:latin typeface="Arial"/>
            </a:endParaRPr>
          </a:p>
        </p:txBody>
      </p:sp>
      <p:sp>
        <p:nvSpPr>
          <p:cNvPr id="60" name=""/>
          <p:cNvSpPr/>
          <p:nvPr/>
        </p:nvSpPr>
        <p:spPr>
          <a:xfrm>
            <a:off x="360000" y="108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latin typeface="Arial"/>
              </a:rPr>
              <a:t>En el primer modelado, por selección de variables se ha logrado </a:t>
            </a:r>
            <a:r>
              <a:rPr b="0" lang="es-MX" sz="1800" spc="-1" strike="noStrike">
                <a:latin typeface="Arial"/>
              </a:rPr>
              <a:t>reducir de de 16 variables explicativas a solo 7, esto para los dos </a:t>
            </a:r>
            <a:r>
              <a:rPr b="0" lang="es-MX" sz="1800" spc="-1" strike="noStrike">
                <a:latin typeface="Arial"/>
              </a:rPr>
              <a:t>mejores modelos propuestos por la selección vía AIC. Ambos </a:t>
            </a:r>
            <a:r>
              <a:rPr b="0" lang="es-MX" sz="1800" spc="-1" strike="noStrike">
                <a:latin typeface="Arial"/>
              </a:rPr>
              <a:t>modelos (modelo 1.1 y modelo 1.2) en los parámetros de selección </a:t>
            </a:r>
            <a:r>
              <a:rPr b="0" lang="es-MX" sz="1800" spc="-1" strike="noStrike">
                <a:latin typeface="Arial"/>
              </a:rPr>
              <a:t>como el AIC, MSPR, exactitud por matriz de confusión y exactitud </a:t>
            </a:r>
            <a:r>
              <a:rPr b="0" lang="es-MX" sz="1800" spc="-1" strike="noStrike">
                <a:latin typeface="Arial"/>
              </a:rPr>
              <a:t>media vía Bootstraping, resultaron tener prácticamente el mismo </a:t>
            </a:r>
            <a:r>
              <a:rPr b="0" lang="es-MX" sz="1800" spc="-1" strike="noStrike">
                <a:latin typeface="Arial"/>
              </a:rPr>
              <a:t>performance, por lo que se ha elegido el que se vio ligeramente </a:t>
            </a:r>
            <a:r>
              <a:rPr b="0" lang="es-MX" sz="1800" spc="-1" strike="noStrike">
                <a:latin typeface="Arial"/>
              </a:rPr>
              <a:t>superior en estos parámetros, en este caso el modelo 1.1, tal y </a:t>
            </a:r>
            <a:r>
              <a:rPr b="0" lang="es-MX" sz="1800" spc="-1" strike="noStrike">
                <a:latin typeface="Arial"/>
              </a:rPr>
              <a:t>como se puede observar a continuación.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 name="" descr=""/>
          <p:cNvPicPr/>
          <p:nvPr/>
        </p:nvPicPr>
        <p:blipFill>
          <a:blip r:embed="rId1"/>
          <a:stretch/>
        </p:blipFill>
        <p:spPr>
          <a:xfrm>
            <a:off x="0" y="12600"/>
            <a:ext cx="10079280" cy="5668920"/>
          </a:xfrm>
          <a:prstGeom prst="rect">
            <a:avLst/>
          </a:prstGeom>
          <a:ln w="0">
            <a:noFill/>
          </a:ln>
        </p:spPr>
      </p:pic>
      <p:sp>
        <p:nvSpPr>
          <p:cNvPr id="62" name=""/>
          <p:cNvSpPr/>
          <p:nvPr/>
        </p:nvSpPr>
        <p:spPr>
          <a:xfrm>
            <a:off x="299520" y="126000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63" name="" descr=""/>
          <p:cNvPicPr/>
          <p:nvPr/>
        </p:nvPicPr>
        <p:blipFill>
          <a:blip r:embed="rId2"/>
          <a:stretch/>
        </p:blipFill>
        <p:spPr>
          <a:xfrm>
            <a:off x="0" y="1681200"/>
            <a:ext cx="6300000" cy="1069560"/>
          </a:xfrm>
          <a:prstGeom prst="rect">
            <a:avLst/>
          </a:prstGeom>
          <a:ln w="0">
            <a:noFill/>
          </a:ln>
        </p:spPr>
      </p:pic>
      <p:pic>
        <p:nvPicPr>
          <p:cNvPr id="64" name="" descr=""/>
          <p:cNvPicPr/>
          <p:nvPr/>
        </p:nvPicPr>
        <p:blipFill>
          <a:blip r:embed="rId3"/>
          <a:stretch/>
        </p:blipFill>
        <p:spPr>
          <a:xfrm>
            <a:off x="5026320" y="2340000"/>
            <a:ext cx="1273680" cy="360000"/>
          </a:xfrm>
          <a:prstGeom prst="rect">
            <a:avLst/>
          </a:prstGeom>
          <a:ln w="0">
            <a:noFill/>
          </a:ln>
        </p:spPr>
      </p:pic>
      <p:pic>
        <p:nvPicPr>
          <p:cNvPr id="65" name="" descr=""/>
          <p:cNvPicPr/>
          <p:nvPr/>
        </p:nvPicPr>
        <p:blipFill>
          <a:blip r:embed="rId4"/>
          <a:stretch/>
        </p:blipFill>
        <p:spPr>
          <a:xfrm>
            <a:off x="0" y="3661200"/>
            <a:ext cx="6300000" cy="1122840"/>
          </a:xfrm>
          <a:prstGeom prst="rect">
            <a:avLst/>
          </a:prstGeom>
          <a:ln w="0">
            <a:noFill/>
          </a:ln>
        </p:spPr>
      </p:pic>
      <p:pic>
        <p:nvPicPr>
          <p:cNvPr id="66" name="" descr=""/>
          <p:cNvPicPr/>
          <p:nvPr/>
        </p:nvPicPr>
        <p:blipFill>
          <a:blip r:embed="rId5"/>
          <a:stretch/>
        </p:blipFill>
        <p:spPr>
          <a:xfrm>
            <a:off x="5040000" y="4417920"/>
            <a:ext cx="1260000" cy="314640"/>
          </a:xfrm>
          <a:prstGeom prst="rect">
            <a:avLst/>
          </a:prstGeom>
          <a:ln w="0">
            <a:noFill/>
          </a:ln>
        </p:spPr>
      </p:pic>
      <p:sp>
        <p:nvSpPr>
          <p:cNvPr id="67" name=""/>
          <p:cNvSpPr/>
          <p:nvPr/>
        </p:nvSpPr>
        <p:spPr>
          <a:xfrm>
            <a:off x="288000" y="3210120"/>
            <a:ext cx="95396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latin typeface="Arial"/>
              </a:rPr>
              <a:t>Modelo 1.2</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68" name="" descr=""/>
          <p:cNvPicPr/>
          <p:nvPr/>
        </p:nvPicPr>
        <p:blipFill>
          <a:blip r:embed="rId6"/>
          <a:stretch/>
        </p:blipFill>
        <p:spPr>
          <a:xfrm>
            <a:off x="6336000" y="1315440"/>
            <a:ext cx="3743280" cy="1744560"/>
          </a:xfrm>
          <a:prstGeom prst="rect">
            <a:avLst/>
          </a:prstGeom>
          <a:ln w="0">
            <a:noFill/>
          </a:ln>
        </p:spPr>
      </p:pic>
      <p:pic>
        <p:nvPicPr>
          <p:cNvPr id="69" name="" descr=""/>
          <p:cNvPicPr/>
          <p:nvPr/>
        </p:nvPicPr>
        <p:blipFill>
          <a:blip r:embed="rId7"/>
          <a:stretch/>
        </p:blipFill>
        <p:spPr>
          <a:xfrm>
            <a:off x="6336000" y="3363840"/>
            <a:ext cx="3744000" cy="17431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 descr=""/>
          <p:cNvPicPr/>
          <p:nvPr/>
        </p:nvPicPr>
        <p:blipFill>
          <a:blip r:embed="rId1"/>
          <a:stretch/>
        </p:blipFill>
        <p:spPr>
          <a:xfrm>
            <a:off x="0" y="360"/>
            <a:ext cx="10079280" cy="5668920"/>
          </a:xfrm>
          <a:prstGeom prst="rect">
            <a:avLst/>
          </a:prstGeom>
          <a:ln w="0">
            <a:noFill/>
          </a:ln>
        </p:spPr>
      </p:pic>
      <p:sp>
        <p:nvSpPr>
          <p:cNvPr id="71" name=""/>
          <p:cNvSpPr txBox="1"/>
          <p:nvPr/>
        </p:nvSpPr>
        <p:spPr>
          <a:xfrm>
            <a:off x="432000" y="720000"/>
            <a:ext cx="3600000" cy="346320"/>
          </a:xfrm>
          <a:prstGeom prst="rect">
            <a:avLst/>
          </a:prstGeom>
          <a:noFill/>
          <a:ln w="0">
            <a:noFill/>
          </a:ln>
        </p:spPr>
        <p:txBody>
          <a:bodyPr lIns="90000" rIns="90000" tIns="45000" bIns="45000" anchor="t">
            <a:noAutofit/>
          </a:bodyPr>
          <a:p>
            <a:r>
              <a:rPr b="0" lang="es-MX" sz="1800" spc="-1" strike="noStrike">
                <a:latin typeface="Arial"/>
              </a:rPr>
              <a:t>Modelo 1.1</a:t>
            </a:r>
            <a:endParaRPr b="0" lang="es-MX" sz="1800" spc="-1" strike="noStrike">
              <a:latin typeface="Arial"/>
            </a:endParaRPr>
          </a:p>
        </p:txBody>
      </p:sp>
      <p:sp>
        <p:nvSpPr>
          <p:cNvPr id="72" name=""/>
          <p:cNvSpPr txBox="1"/>
          <p:nvPr/>
        </p:nvSpPr>
        <p:spPr>
          <a:xfrm>
            <a:off x="5184000" y="720000"/>
            <a:ext cx="3600000" cy="346320"/>
          </a:xfrm>
          <a:prstGeom prst="rect">
            <a:avLst/>
          </a:prstGeom>
          <a:noFill/>
          <a:ln w="0">
            <a:noFill/>
          </a:ln>
        </p:spPr>
        <p:txBody>
          <a:bodyPr lIns="90000" rIns="90000" tIns="45000" bIns="45000" anchor="t">
            <a:noAutofit/>
          </a:bodyPr>
          <a:p>
            <a:r>
              <a:rPr b="0" lang="es-MX" sz="1800" spc="-1" strike="noStrike">
                <a:latin typeface="Arial"/>
              </a:rPr>
              <a:t>Modelo 1.2</a:t>
            </a:r>
            <a:endParaRPr b="0" lang="es-MX" sz="1800" spc="-1" strike="noStrike">
              <a:latin typeface="Arial"/>
            </a:endParaRPr>
          </a:p>
        </p:txBody>
      </p:sp>
      <p:pic>
        <p:nvPicPr>
          <p:cNvPr id="73" name="" descr=""/>
          <p:cNvPicPr/>
          <p:nvPr/>
        </p:nvPicPr>
        <p:blipFill>
          <a:blip r:embed="rId2"/>
          <a:stretch/>
        </p:blipFill>
        <p:spPr>
          <a:xfrm>
            <a:off x="468000" y="1080000"/>
            <a:ext cx="4320000" cy="4251600"/>
          </a:xfrm>
          <a:prstGeom prst="rect">
            <a:avLst/>
          </a:prstGeom>
          <a:ln w="0">
            <a:noFill/>
          </a:ln>
        </p:spPr>
      </p:pic>
      <p:pic>
        <p:nvPicPr>
          <p:cNvPr id="74" name="" descr=""/>
          <p:cNvPicPr/>
          <p:nvPr/>
        </p:nvPicPr>
        <p:blipFill>
          <a:blip r:embed="rId3"/>
          <a:stretch/>
        </p:blipFill>
        <p:spPr>
          <a:xfrm>
            <a:off x="5220000" y="1066320"/>
            <a:ext cx="4320000" cy="42663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167</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2023-05-01T17:49:57Z</dcterms:created>
  <dc:creator/>
  <dc:description/>
  <dc:language>es-MX</dc:language>
  <cp:lastModifiedBy/>
  <dcterms:modified xsi:type="dcterms:W3CDTF">2023-05-01T23:51:03Z</dcterms:modified>
  <cp:revision>22</cp:revision>
  <dc:subject/>
  <dc:title/>
</cp:coreProperties>
</file>

<file path=docProps/custom.xml><?xml version="1.0" encoding="utf-8"?>
<Properties xmlns="http://schemas.openxmlformats.org/officeDocument/2006/custom-properties" xmlns:vt="http://schemas.openxmlformats.org/officeDocument/2006/docPropsVTypes"/>
</file>